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97" r:id="rId4"/>
    <p:sldId id="287" r:id="rId5"/>
    <p:sldId id="286" r:id="rId6"/>
    <p:sldId id="288" r:id="rId7"/>
    <p:sldId id="289" r:id="rId8"/>
    <p:sldId id="291" r:id="rId9"/>
    <p:sldId id="292" r:id="rId10"/>
    <p:sldId id="294" r:id="rId11"/>
    <p:sldId id="295" r:id="rId12"/>
    <p:sldId id="293" r:id="rId13"/>
    <p:sldId id="296" r:id="rId14"/>
    <p:sldId id="270" r:id="rId15"/>
    <p:sldId id="285" r:id="rId16"/>
    <p:sldId id="284" r:id="rId17"/>
  </p:sldIdLst>
  <p:sldSz cx="24384000" cy="13716000"/>
  <p:notesSz cx="6858000" cy="9144000"/>
  <p:embeddedFontLst>
    <p:embeddedFont>
      <p:font typeface="Avenir Book" panose="02000503020000020003" pitchFamily="2" charset="0"/>
      <p:regular r:id="rId19"/>
      <p:italic r:id="rId20"/>
    </p:embeddedFont>
    <p:embeddedFont>
      <p:font typeface="Cambria Math" panose="02040503050406030204" pitchFamily="18" charset="0"/>
      <p:regular r:id="rId21"/>
    </p:embeddedFont>
    <p:embeddedFont>
      <p:font typeface="OCRB" panose="020B0609020202020204" pitchFamily="49" charset="77"/>
      <p:regular r:id="rId22"/>
    </p:embeddedFont>
    <p:embeddedFont>
      <p:font typeface="Open Sans ExtraBold" panose="020B0606030504020204" pitchFamily="34" charset="0"/>
      <p:bold r:id="rId23"/>
      <p:italic r:id="rId24"/>
      <p:boldItalic r:id="rId25"/>
    </p:embeddedFont>
    <p:embeddedFont>
      <p:font typeface="Open Sans Light" panose="020B0306030504020204" pitchFamily="34" charset="0"/>
      <p:regular r:id="rId26"/>
      <p:italic r:id="rId27"/>
    </p:embeddedFont>
    <p:embeddedFont>
      <p:font typeface="Open Sans Semibold" panose="020B0606030504020204" pitchFamily="34" charset="0"/>
      <p:regular r:id="rId28"/>
      <p:bold r:id="rId29"/>
      <p:italic r:id="rId30"/>
      <p:boldItalic r:id="rId3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 autoAdjust="0"/>
    <p:restoredTop sz="87886"/>
  </p:normalViewPr>
  <p:slideViewPr>
    <p:cSldViewPr snapToGrid="0" snapToObjects="1">
      <p:cViewPr varScale="1">
        <p:scale>
          <a:sx n="48" d="100"/>
          <a:sy n="48" d="100"/>
        </p:scale>
        <p:origin x="1136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17</a:t>
            </a:r>
          </a:p>
          <a:p>
            <a:endParaRPr lang="en-US" cap="non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Dynamic programming: Longest common subsequences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3CF9-209B-3B51-1F4B-353AF6E7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Solving longest common subsequences problem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9EFFD-76D2-FDC9-8423-F5D806B29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 4: constructing an LCS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34F4C5-9887-5B2D-598B-3FD7B973C44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6302446" y="3586298"/>
                <a:ext cx="5582919" cy="8523314"/>
              </a:xfrm>
            </p:spPr>
            <p:txBody>
              <a:bodyPr>
                <a:normAutofit/>
              </a:bodyPr>
              <a:lstStyle/>
              <a:p>
                <a:r>
                  <a:rPr lang="en-US" sz="4400" dirty="0"/>
                  <a:t>The procedure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 time, since it decrements at least one of </a:t>
                </a:r>
                <a:r>
                  <a:rPr lang="en-US" sz="4400" dirty="0" err="1"/>
                  <a:t>i</a:t>
                </a:r>
                <a:r>
                  <a:rPr lang="en-US" sz="4400" dirty="0"/>
                  <a:t> and j in each recursive call.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34F4C5-9887-5B2D-598B-3FD7B973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6302446" y="3586298"/>
                <a:ext cx="5582919" cy="8523314"/>
              </a:xfrm>
              <a:blipFill>
                <a:blip r:embed="rId2"/>
                <a:stretch>
                  <a:fillRect l="-5896" t="-2976" r="-5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white paper with black text and red text&#10;&#10;Description automatically generated">
            <a:extLst>
              <a:ext uri="{FF2B5EF4-FFF2-40B4-BE49-F238E27FC236}">
                <a16:creationId xmlns:a16="http://schemas.microsoft.com/office/drawing/2014/main" id="{52D9D9F3-C1A1-8AA2-C52A-365B592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3796937"/>
            <a:ext cx="13632542" cy="50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195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3CF9-209B-3B51-1F4B-353AF6E7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Solving longest common subsequences problem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9EFFD-76D2-FDC9-8423-F5D806B29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 4: constructing an LCS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4F4C5-9887-5B2D-598B-3FD7B973C4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25052" y="3586298"/>
            <a:ext cx="10860314" cy="8523314"/>
          </a:xfrm>
        </p:spPr>
        <p:txBody>
          <a:bodyPr>
            <a:normAutofit/>
          </a:bodyPr>
          <a:lstStyle/>
          <a:p>
            <a:r>
              <a:rPr lang="en-US" sz="4400" dirty="0"/>
              <a:t>The c and b tables computed by LCS-LENGTH on the sequences X = (A, B, C, B, D, A, B) and Y = (B, D, C, A, B, A).</a:t>
            </a:r>
          </a:p>
          <a:p>
            <a:r>
              <a:rPr lang="en-US" sz="4400" dirty="0"/>
              <a:t>Each square contains the value of c[</a:t>
            </a:r>
            <a:r>
              <a:rPr lang="en-US" sz="4400" dirty="0" err="1"/>
              <a:t>i,j</a:t>
            </a:r>
            <a:r>
              <a:rPr lang="en-US" sz="4400" dirty="0"/>
              <a:t>] and the appropriate arrow for the value b[</a:t>
            </a:r>
            <a:r>
              <a:rPr lang="en-US" sz="4400" dirty="0" err="1"/>
              <a:t>i,j</a:t>
            </a:r>
            <a:r>
              <a:rPr lang="en-US" sz="4400" dirty="0"/>
              <a:t>].</a:t>
            </a:r>
          </a:p>
          <a:p>
            <a:r>
              <a:rPr lang="en-US" sz="4400" dirty="0"/>
              <a:t>We can see that PRINT-LCS procedure will output (B, C, B, A) here.</a:t>
            </a:r>
          </a:p>
        </p:txBody>
      </p:sp>
      <p:pic>
        <p:nvPicPr>
          <p:cNvPr id="6" name="Picture 5" descr="A grid of blue squares with arrows and letters&#10;&#10;Description automatically generated">
            <a:extLst>
              <a:ext uri="{FF2B5EF4-FFF2-40B4-BE49-F238E27FC236}">
                <a16:creationId xmlns:a16="http://schemas.microsoft.com/office/drawing/2014/main" id="{E58DAC04-AB21-86BF-1C2B-F4EFE0F40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3586298"/>
            <a:ext cx="8465789" cy="90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359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91AE-A2F1-F0A0-880C-9C253E98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Solving longest common subsequences problem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FF183-53B2-7F38-2E40-AF155B14E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Improving the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39BF1-C8A3-F75C-655C-96479ABEEE8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Often, we find that we can improve our algorithm on the time or space it uses.</a:t>
            </a:r>
          </a:p>
          <a:p>
            <a:r>
              <a:rPr lang="en-US" sz="4400" dirty="0"/>
              <a:t>Some change could simplify code and improve constant factors.</a:t>
            </a:r>
          </a:p>
          <a:p>
            <a:r>
              <a:rPr lang="en-US" sz="4400" dirty="0"/>
              <a:t>Others could yield substantial asymptotic savings in time and space.</a:t>
            </a:r>
          </a:p>
          <a:p>
            <a:pPr lvl="1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353413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91AE-A2F1-F0A0-880C-9C253E98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Solving longest common subsequences problem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FF183-53B2-7F38-2E40-AF155B14E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Improving the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1439BF1-C8A3-F75C-655C-96479ABEEE8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In LCS algorithm:</a:t>
                </a:r>
              </a:p>
              <a:p>
                <a:pPr lvl="1"/>
                <a:r>
                  <a:rPr lang="en-US" sz="4400" dirty="0"/>
                  <a:t>You can eliminate the b table and reconstruct LCS in O(</a:t>
                </a:r>
                <a:r>
                  <a:rPr lang="en-US" sz="4400" dirty="0" err="1"/>
                  <a:t>m+n</a:t>
                </a:r>
                <a:r>
                  <a:rPr lang="en-US" sz="4400" dirty="0"/>
                  <a:t>) time. (Although it saves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 space, the space requirement does not asymptotically decrease as the c table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 space anyway)</a:t>
                </a:r>
              </a:p>
              <a:p>
                <a:pPr lvl="1"/>
                <a:r>
                  <a:rPr lang="en-US" sz="4400" dirty="0"/>
                  <a:t>You can reduce asymptotic space requirements for LCS-LENGTH, since it needs only two rows of table c at a time: the row being computed and the previous row. (This improvement works if you need only the length of an LCS.)</a:t>
                </a:r>
              </a:p>
              <a:p>
                <a:pPr lvl="1"/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1439BF1-C8A3-F75C-655C-96479ABEE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8615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/>
                  <a:t>Determine the LCS of (1, 0, 0, 1, 0, 1, 0, 1) and (0, 1, 0, 1, 1, 0, 1, 1, 0)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Give the pseudocode to reconstruct an LCS from only c table in O(</a:t>
                </a:r>
                <a:r>
                  <a:rPr lang="en-US" dirty="0" err="1"/>
                  <a:t>m+n</a:t>
                </a:r>
                <a:r>
                  <a:rPr lang="en-US" dirty="0"/>
                  <a:t>) time without using the b table.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Give a </a:t>
                </a:r>
                <a:r>
                  <a:rPr lang="en-US" dirty="0" err="1"/>
                  <a:t>memoized</a:t>
                </a:r>
                <a:r>
                  <a:rPr lang="en-US" dirty="0"/>
                  <a:t> version of LCS-LENGTH that runs in O(</a:t>
                </a:r>
                <a:r>
                  <a:rPr lang="en-US" dirty="0" err="1"/>
                  <a:t>mn</a:t>
                </a:r>
                <a:r>
                  <a:rPr lang="en-US" dirty="0"/>
                  <a:t>) time.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Give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algorithm to find the longest monotonically increasing subsequence of a sequence of n numbers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3093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14.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Mathematical Induction And Recursive Function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Longest common subsequences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Solving longest common subsequences problem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9750-975A-AF05-DCB3-B1C01A6F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Longest common subsequences problem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941D1-7771-145C-A135-772D16C11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7F57C-66CA-9B00-03D9-172E9E1BDB2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Formally, given  a sequence X = (x1, x2, …, </a:t>
            </a:r>
            <a:r>
              <a:rPr lang="en-US" sz="4400" dirty="0" err="1"/>
              <a:t>xm</a:t>
            </a:r>
            <a:r>
              <a:rPr lang="en-US" sz="4400" dirty="0"/>
              <a:t>), another sequence Z = (z1, z1, …, </a:t>
            </a:r>
            <a:r>
              <a:rPr lang="en-US" sz="4400" dirty="0" err="1"/>
              <a:t>zk</a:t>
            </a:r>
            <a:r>
              <a:rPr lang="en-US" sz="4400" dirty="0"/>
              <a:t>) is a subsequence of X if there exist a strictly increasing sequence (i1, i2, …, </a:t>
            </a:r>
            <a:r>
              <a:rPr lang="en-US" sz="4400" dirty="0" err="1"/>
              <a:t>ik</a:t>
            </a:r>
            <a:r>
              <a:rPr lang="en-US" sz="4400" dirty="0"/>
              <a:t>) of indices of X such that for all j = 1, 2, …, k, we have </a:t>
            </a:r>
            <a:r>
              <a:rPr lang="en-US" sz="4400" dirty="0" err="1"/>
              <a:t>xij</a:t>
            </a:r>
            <a:r>
              <a:rPr lang="en-US" sz="4400" dirty="0"/>
              <a:t> = </a:t>
            </a:r>
            <a:r>
              <a:rPr lang="en-US" sz="4400" dirty="0" err="1"/>
              <a:t>zj</a:t>
            </a:r>
            <a:r>
              <a:rPr lang="en-US" sz="4400" dirty="0"/>
              <a:t>.</a:t>
            </a:r>
          </a:p>
          <a:p>
            <a:r>
              <a:rPr lang="en-US" sz="4400" dirty="0"/>
              <a:t>For example, Z = (B, C, D, B) is a subsequence of X = (A, B, C, B, D, A, B) with corresponding index sequence (2, 3, 5, 7)</a:t>
            </a:r>
          </a:p>
        </p:txBody>
      </p:sp>
    </p:spTree>
    <p:extLst>
      <p:ext uri="{BB962C8B-B14F-4D97-AF65-F5344CB8AC3E}">
        <p14:creationId xmlns:p14="http://schemas.microsoft.com/office/powerpoint/2010/main" val="19928887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5015-8D53-11AC-A585-B6B2536E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Longest common subsequences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C84B4-60E0-9F44-076B-1724D900F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7336D-9879-9110-46E5-72B5628DD9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 a common subsequence of X and Y, consider this example:</a:t>
            </a:r>
          </a:p>
          <a:p>
            <a:r>
              <a:rPr lang="en-US" sz="4400" dirty="0"/>
              <a:t>X = (A, B, C, B, D, A, B)</a:t>
            </a:r>
          </a:p>
          <a:p>
            <a:r>
              <a:rPr lang="en-US" sz="4400" dirty="0"/>
              <a:t>Y = (B, D, C, A, B, A)</a:t>
            </a:r>
          </a:p>
          <a:p>
            <a:endParaRPr lang="en-US" sz="4400" dirty="0"/>
          </a:p>
          <a:p>
            <a:r>
              <a:rPr lang="en-US" sz="4400" dirty="0"/>
              <a:t>(B, C, A) is a common subsequence of both X and Y.</a:t>
            </a:r>
          </a:p>
          <a:p>
            <a:r>
              <a:rPr lang="en-US" sz="4400" dirty="0"/>
              <a:t>(B, C, B, A) or (B, C, A, B) is the longest common subsequence of X and Y.</a:t>
            </a:r>
          </a:p>
          <a:p>
            <a:endParaRPr lang="en-US" sz="4400" dirty="0"/>
          </a:p>
          <a:p>
            <a:r>
              <a:rPr lang="en-US" sz="4400" dirty="0"/>
              <a:t>In the longest-common-subsequence problem, the input is two sequences X = (x1, x2, …, </a:t>
            </a:r>
            <a:r>
              <a:rPr lang="en-US" sz="4400" dirty="0" err="1"/>
              <a:t>xm</a:t>
            </a:r>
            <a:r>
              <a:rPr lang="en-US" sz="4400" dirty="0"/>
              <a:t>) and Y = (y1, y2, …, </a:t>
            </a:r>
            <a:r>
              <a:rPr lang="en-US" sz="4400" dirty="0" err="1"/>
              <a:t>yn</a:t>
            </a:r>
            <a:r>
              <a:rPr lang="en-US" sz="4400" dirty="0"/>
              <a:t>), and the goal is to find a maximum-length common subsequence of X and Y. 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953633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FFF0-26DF-D271-A53D-50174BBB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Solving longest common subsequences problem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A5323-87C9-C9B3-CC7F-7A422A913D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5833240" cy="803546"/>
          </a:xfrm>
        </p:spPr>
        <p:txBody>
          <a:bodyPr>
            <a:normAutofit/>
          </a:bodyPr>
          <a:lstStyle/>
          <a:p>
            <a:r>
              <a:rPr lang="en-US" dirty="0"/>
              <a:t>Step 1: Characterizing a longest common subsequence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20844D-2961-D35B-22FA-0CC93253045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You can solve the LCS problem with a brute-force approach: enumerate all subsequences of X and check each subsequence to see whether it is also a subsequence of Y, keeping track of the longest subsequence you find.</a:t>
                </a:r>
              </a:p>
              <a:p>
                <a:r>
                  <a:rPr lang="en-US" sz="4400" dirty="0"/>
                  <a:t>Each subsequence of corresponds to a subset of the indices (1, 2, …, m) of X. </a:t>
                </a:r>
              </a:p>
              <a:p>
                <a:r>
                  <a:rPr lang="en-US" sz="4400" dirty="0"/>
                  <a:t>Because X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4400" dirty="0"/>
                  <a:t> subsequences, this approach is impractical for long sequences.</a:t>
                </a:r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20844D-2961-D35B-22FA-0CC932530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1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3087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FFF0-26DF-D271-A53D-50174BBB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Solving longest common subsequences problem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A5323-87C9-C9B3-CC7F-7A422A913D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5833240" cy="803546"/>
          </a:xfrm>
        </p:spPr>
        <p:txBody>
          <a:bodyPr>
            <a:normAutofit/>
          </a:bodyPr>
          <a:lstStyle/>
          <a:p>
            <a:r>
              <a:rPr lang="en-US" dirty="0"/>
              <a:t>Step 1: Characterizing a longest common subsequence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20844D-2961-D35B-22FA-0CC93253045E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Optimal substructure of LCS:</a:t>
                </a:r>
              </a:p>
              <a:p>
                <a:pPr lvl="1"/>
                <a:r>
                  <a:rPr lang="en-US" sz="4400" dirty="0"/>
                  <a:t>Let X = (x1, x2, …, </a:t>
                </a:r>
                <a:r>
                  <a:rPr lang="en-US" sz="4400" dirty="0" err="1"/>
                  <a:t>xm</a:t>
                </a:r>
                <a:r>
                  <a:rPr lang="en-US" sz="4400" dirty="0"/>
                  <a:t>) and Y = (y1, y2, …, </a:t>
                </a:r>
                <a:r>
                  <a:rPr lang="en-US" sz="4400" dirty="0" err="1"/>
                  <a:t>yn</a:t>
                </a:r>
                <a:r>
                  <a:rPr lang="en-US" sz="4400" dirty="0"/>
                  <a:t>) be sequences and let Z = z1, z2, …, </a:t>
                </a:r>
                <a:r>
                  <a:rPr lang="en-US" sz="4400" dirty="0" err="1"/>
                  <a:t>zk</a:t>
                </a:r>
                <a:r>
                  <a:rPr lang="en-US" sz="4400" dirty="0"/>
                  <a:t>) be any LCS of X and Y.</a:t>
                </a:r>
              </a:p>
              <a:p>
                <a:pPr marL="1962150" lvl="2" indent="-742950">
                  <a:buFont typeface="+mj-lt"/>
                  <a:buAutoNum type="arabicPeriod"/>
                </a:pPr>
                <a:r>
                  <a:rPr lang="en-US" sz="4400" dirty="0"/>
                  <a:t>If </a:t>
                </a:r>
                <a:r>
                  <a:rPr lang="en-US" sz="4400" dirty="0" err="1"/>
                  <a:t>xm</a:t>
                </a:r>
                <a:r>
                  <a:rPr lang="en-US" sz="4400" dirty="0"/>
                  <a:t> = </a:t>
                </a:r>
                <a:r>
                  <a:rPr lang="en-US" sz="4400" dirty="0" err="1"/>
                  <a:t>yn</a:t>
                </a:r>
                <a:r>
                  <a:rPr lang="en-US" sz="4400" dirty="0"/>
                  <a:t>, then </a:t>
                </a:r>
                <a:r>
                  <a:rPr lang="en-US" sz="4400" dirty="0" err="1"/>
                  <a:t>zk</a:t>
                </a:r>
                <a:r>
                  <a:rPr lang="en-US" sz="4400" dirty="0"/>
                  <a:t> = </a:t>
                </a:r>
                <a:r>
                  <a:rPr lang="en-US" sz="4400" dirty="0" err="1"/>
                  <a:t>xm</a:t>
                </a:r>
                <a:r>
                  <a:rPr lang="en-US" sz="4400" dirty="0"/>
                  <a:t> = </a:t>
                </a:r>
                <a:r>
                  <a:rPr lang="en-US" sz="4400" dirty="0" err="1"/>
                  <a:t>yn</a:t>
                </a:r>
                <a:r>
                  <a:rPr lang="en-US" sz="4400" dirty="0"/>
                  <a:t> and Zk-1 is an LCS of Xm-1 and Yn-1.</a:t>
                </a:r>
              </a:p>
              <a:p>
                <a:pPr marL="1962150" lvl="2" indent="-742950">
                  <a:buFont typeface="+mj-lt"/>
                  <a:buAutoNum type="arabicPeriod"/>
                </a:pPr>
                <a:r>
                  <a:rPr lang="en-US" sz="4400" dirty="0"/>
                  <a:t>If </a:t>
                </a:r>
                <a:r>
                  <a:rPr lang="en-US" sz="4400" dirty="0" err="1"/>
                  <a:t>xm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400" dirty="0"/>
                  <a:t> </a:t>
                </a:r>
                <a:r>
                  <a:rPr lang="en-US" sz="4400" dirty="0" err="1"/>
                  <a:t>yn</a:t>
                </a:r>
                <a:r>
                  <a:rPr lang="en-US" sz="4400" dirty="0"/>
                  <a:t> and </a:t>
                </a:r>
                <a:r>
                  <a:rPr lang="en-US" sz="4400" dirty="0" err="1"/>
                  <a:t>zk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400" dirty="0"/>
                  <a:t> </a:t>
                </a:r>
                <a:r>
                  <a:rPr lang="en-US" sz="4400" dirty="0" err="1"/>
                  <a:t>xm</a:t>
                </a:r>
                <a:r>
                  <a:rPr lang="en-US" sz="4400" dirty="0"/>
                  <a:t>, then Z is an LCS of Xm-1 and Y.</a:t>
                </a:r>
              </a:p>
              <a:p>
                <a:pPr marL="1962150" lvl="2" indent="-742950">
                  <a:buFont typeface="+mj-lt"/>
                  <a:buAutoNum type="arabicPeriod"/>
                </a:pPr>
                <a:r>
                  <a:rPr lang="en-US" sz="4400" dirty="0"/>
                  <a:t>If </a:t>
                </a:r>
                <a:r>
                  <a:rPr lang="en-US" sz="4400" dirty="0" err="1"/>
                  <a:t>xm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400" dirty="0"/>
                  <a:t> </a:t>
                </a:r>
                <a:r>
                  <a:rPr lang="en-US" sz="4400" dirty="0" err="1"/>
                  <a:t>yn</a:t>
                </a:r>
                <a:r>
                  <a:rPr lang="en-US" sz="4400" dirty="0"/>
                  <a:t> and </a:t>
                </a:r>
                <a:r>
                  <a:rPr lang="en-US" sz="4400" dirty="0" err="1"/>
                  <a:t>zk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4400" dirty="0"/>
                  <a:t> </a:t>
                </a:r>
                <a:r>
                  <a:rPr lang="en-US" sz="4400" dirty="0" err="1"/>
                  <a:t>yn</a:t>
                </a:r>
                <a:r>
                  <a:rPr lang="en-US" sz="4400" dirty="0"/>
                  <a:t>, then Z is an LCS of X and Yn-1.</a:t>
                </a:r>
              </a:p>
              <a:p>
                <a:pPr marL="1962150" lvl="2" indent="-742950">
                  <a:buFont typeface="+mj-lt"/>
                  <a:buAutoNum type="arabicPeriod"/>
                </a:pPr>
                <a:endParaRPr lang="en-US" sz="4400" dirty="0"/>
              </a:p>
              <a:p>
                <a:r>
                  <a:rPr lang="en-US" sz="4400" dirty="0"/>
                  <a:t>The theorem above says that an LCS of two sequences contains within it an LCS of prefixes of the two sequences. </a:t>
                </a:r>
              </a:p>
              <a:p>
                <a:r>
                  <a:rPr lang="en-US" sz="4400" dirty="0"/>
                  <a:t>Thus, the LCS problem has an optimal-substructure property. </a:t>
                </a:r>
              </a:p>
              <a:p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20844D-2961-D35B-22FA-0CC932530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943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7FFF0-26DF-D271-A53D-50174BBB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Solving longest common subsequences problem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A5323-87C9-C9B3-CC7F-7A422A913D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5833240" cy="803546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Step 2: A recursive solution to subproblem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0844D-2961-D35B-22FA-0CC93253045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Define </a:t>
            </a:r>
            <a:r>
              <a:rPr lang="en-US" altLang="zh-TW" sz="4400" i="1" dirty="0"/>
              <a:t>c </a:t>
            </a:r>
            <a:r>
              <a:rPr lang="en-US" altLang="zh-TW" sz="4400" dirty="0"/>
              <a:t>[</a:t>
            </a:r>
            <a:r>
              <a:rPr lang="en-US" altLang="zh-TW" sz="4400" i="1" dirty="0" err="1"/>
              <a:t>i</a:t>
            </a:r>
            <a:r>
              <a:rPr lang="en-US" altLang="zh-TW" sz="4400" i="1" dirty="0"/>
              <a:t>, j</a:t>
            </a:r>
            <a:r>
              <a:rPr lang="en-US" altLang="zh-TW" sz="4400" dirty="0"/>
              <a:t>] is the length of the LCS of </a:t>
            </a:r>
            <a:r>
              <a:rPr lang="en-US" altLang="zh-TW" sz="4400" i="1" dirty="0"/>
              <a:t>X</a:t>
            </a:r>
            <a:r>
              <a:rPr lang="en-US" altLang="zh-TW" sz="4400" i="1" baseline="-25000" dirty="0"/>
              <a:t>i</a:t>
            </a:r>
            <a:r>
              <a:rPr lang="en-US" altLang="zh-TW" sz="4400" dirty="0"/>
              <a:t> and </a:t>
            </a:r>
            <a:r>
              <a:rPr lang="en-US" altLang="zh-TW" sz="4400" i="1" dirty="0" err="1"/>
              <a:t>Y</a:t>
            </a:r>
            <a:r>
              <a:rPr lang="en-US" altLang="zh-TW" sz="4400" i="1" baseline="-25000" dirty="0" err="1"/>
              <a:t>j</a:t>
            </a:r>
            <a:r>
              <a:rPr lang="en-US" altLang="zh-TW" sz="4400" i="1" baseline="-25000" dirty="0"/>
              <a:t> </a:t>
            </a:r>
          </a:p>
          <a:p>
            <a:endParaRPr lang="en-US" altLang="zh-TW" sz="4400" dirty="0"/>
          </a:p>
          <a:p>
            <a:endParaRPr lang="en-US" altLang="zh-TW" sz="4400" dirty="0"/>
          </a:p>
          <a:p>
            <a:endParaRPr lang="en-US" altLang="zh-TW" sz="4400" dirty="0"/>
          </a:p>
          <a:p>
            <a:endParaRPr lang="en-US" altLang="zh-TW" sz="4400" dirty="0"/>
          </a:p>
          <a:p>
            <a:endParaRPr lang="en-US" altLang="zh-TW" sz="4400" dirty="0"/>
          </a:p>
          <a:p>
            <a:r>
              <a:rPr lang="en-US" altLang="zh-TW" sz="4400" dirty="0"/>
              <a:t>In this recursive formulation, a condition in the problem restricts which sub- problems to consider. </a:t>
            </a:r>
          </a:p>
          <a:p>
            <a:endParaRPr lang="en-US" altLang="zh-TW" sz="4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661D142-DD62-A6FA-187D-0FF204F86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111257"/>
              </p:ext>
            </p:extLst>
          </p:nvPr>
        </p:nvGraphicFramePr>
        <p:xfrm>
          <a:off x="5112108" y="5316582"/>
          <a:ext cx="14159784" cy="3082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77825600" imgH="16967200" progId="Equation.3">
                  <p:embed/>
                </p:oleObj>
              </mc:Choice>
              <mc:Fallback>
                <p:oleObj name="方程式" r:id="rId2" imgW="77825600" imgH="16967200" progId="Equation.3">
                  <p:embed/>
                  <p:pic>
                    <p:nvPicPr>
                      <p:cNvPr id="69636" name="Object 4">
                        <a:extLst>
                          <a:ext uri="{FF2B5EF4-FFF2-40B4-BE49-F238E27FC236}">
                            <a16:creationId xmlns:a16="http://schemas.microsoft.com/office/drawing/2014/main" id="{DD612645-071C-1701-9994-946A4D20E0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108" y="5316582"/>
                        <a:ext cx="14159784" cy="30828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65041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3CF9-209B-3B51-1F4B-353AF6E7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Solving longest common subsequences problem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9EFFD-76D2-FDC9-8423-F5D806B29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 3: Computing the length of an LCS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34F4C5-9887-5B2D-598B-3FD7B973C44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6302446" y="3586298"/>
                <a:ext cx="5582919" cy="8523314"/>
              </a:xfrm>
            </p:spPr>
            <p:txBody>
              <a:bodyPr>
                <a:normAutofit/>
              </a:bodyPr>
              <a:lstStyle/>
              <a:p>
                <a:r>
                  <a:rPr lang="en-US" sz="4400" dirty="0"/>
                  <a:t>The running time of the procedure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, since each table entry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 time to compute. </a:t>
                </a:r>
              </a:p>
              <a:p>
                <a:r>
                  <a:rPr lang="en-US" sz="4400" dirty="0"/>
                  <a:t>The table also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 space. </a:t>
                </a:r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34F4C5-9887-5B2D-598B-3FD7B973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6302446" y="3586298"/>
                <a:ext cx="5582919" cy="8523314"/>
              </a:xfrm>
              <a:blipFill>
                <a:blip r:embed="rId2"/>
                <a:stretch>
                  <a:fillRect l="-5896" t="-2976" r="-6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math book&#10;&#10;Description automatically generated">
            <a:extLst>
              <a:ext uri="{FF2B5EF4-FFF2-40B4-BE49-F238E27FC236}">
                <a16:creationId xmlns:a16="http://schemas.microsoft.com/office/drawing/2014/main" id="{A6669805-EC53-D0BD-D892-0A9B1EA2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43" y="3586298"/>
            <a:ext cx="13739192" cy="90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57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12225</TotalTime>
  <Words>1100</Words>
  <Application>Microsoft Macintosh PowerPoint</Application>
  <PresentationFormat>Custom</PresentationFormat>
  <Paragraphs>84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Open Sans Light</vt:lpstr>
      <vt:lpstr>Arial</vt:lpstr>
      <vt:lpstr>OCRB</vt:lpstr>
      <vt:lpstr>Open Sans Semibold</vt:lpstr>
      <vt:lpstr>Open Sans ExtraBold</vt:lpstr>
      <vt:lpstr>Avenir Book</vt:lpstr>
      <vt:lpstr>Cambria Math</vt:lpstr>
      <vt:lpstr>21_BasicWhite</vt:lpstr>
      <vt:lpstr>方程式</vt:lpstr>
      <vt:lpstr>Dynamic programming: Longest common subsequences</vt:lpstr>
      <vt:lpstr>Outline Materials</vt:lpstr>
      <vt:lpstr>Learning outcomes</vt:lpstr>
      <vt:lpstr>Longest common subsequences problem </vt:lpstr>
      <vt:lpstr>Longest common subsequences problem</vt:lpstr>
      <vt:lpstr>Solving longest common subsequences problem </vt:lpstr>
      <vt:lpstr>Solving longest common subsequences problem </vt:lpstr>
      <vt:lpstr>Solving longest common subsequences problem </vt:lpstr>
      <vt:lpstr>Solving longest common subsequences problem </vt:lpstr>
      <vt:lpstr>Solving longest common subsequences problem </vt:lpstr>
      <vt:lpstr>Solving longest common subsequences problem </vt:lpstr>
      <vt:lpstr>Solving longest common subsequences problem </vt:lpstr>
      <vt:lpstr>Solving longest common subsequences problem 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57</cp:revision>
  <dcterms:created xsi:type="dcterms:W3CDTF">2023-06-13T08:42:51Z</dcterms:created>
  <dcterms:modified xsi:type="dcterms:W3CDTF">2023-07-31T08:58:25Z</dcterms:modified>
</cp:coreProperties>
</file>